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63" r:id="rId6"/>
    <p:sldId id="259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6B6F61-4786-44AC-A80E-68017BB5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0E3-8939-4160-9EBA-E2F285973BA1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28DE51-A3BD-4EF9-B21A-419B39A3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A09165-4532-4509-BDF1-3DE41047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A352-E690-4FD4-8E88-F420E13FCE1F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B1B592D-C15B-4980-A5EB-5E92310B68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350"/>
            <a:ext cx="12192000" cy="5016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78D08DA-0837-49FE-A380-FCD84A6C34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9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CC765E-7F95-4D53-8DFD-E8DDD603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F8BF55-EAAB-4A2C-86B0-F04715191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C8602E-1C43-45B8-82EF-93FD6A8B5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0E3-8939-4160-9EBA-E2F285973BA1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EF1022-9DF0-4578-8CB0-E0532B74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2E28A-A995-40BA-A79D-5D18FFAF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A352-E690-4FD4-8E88-F420E13FCE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62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DF63D4A-7582-4CA0-BCBD-C3B734D95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C212D1F-0961-4109-A5BC-8A33FB348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1AEEDE-CFDD-4C71-AFBE-B25123F7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0E3-8939-4160-9EBA-E2F285973BA1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233EBD-B98B-4ABC-BB8B-15AB77B86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5325EB-6B90-4789-80E4-748ACDAC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A352-E690-4FD4-8E88-F420E13FCE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33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689AC-7ACD-41FB-965A-B0F57E929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983282-9D1E-407B-8B9A-FE908807F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81BDB6-4C27-486C-BDD3-8A72BE76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0E3-8939-4160-9EBA-E2F285973BA1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59B915-EEC6-4C37-A0EC-69DDFEA96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A93D66-F85E-421F-B88A-FA8C4C9E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A352-E690-4FD4-8E88-F420E13FCE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11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2C605-8229-46C2-AA50-CD0A9589C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A2CFF9-3C8D-4A6A-AD68-A81B1012A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9C99C5-5672-4DED-8F08-FE95A3DC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0E3-8939-4160-9EBA-E2F285973BA1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CCD6F0-2915-4315-A1D0-A85AEC78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8EA019-7AF0-41E7-AB62-07BDF37E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A352-E690-4FD4-8E88-F420E13FCE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26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0C92D-6DDB-41A7-A82B-D2F89B98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FFDFFF-F46D-46AE-A599-507B4A0D3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B57830-24E7-4017-B92B-D801C736B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7F9AF0-165E-4F43-B87F-7BF2F936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0E3-8939-4160-9EBA-E2F285973BA1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4A8C109-09B5-4154-8032-C3F1032E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C25CE3-6F7C-4883-916D-7CD4AB3D5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A352-E690-4FD4-8E88-F420E13FCE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2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0B478-8A7F-4920-91D0-38B137D2A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E6838E-8B4B-4AB5-8074-B1A92A8B1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F891AD3-62BD-444B-91F7-925E13B2F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027330-16EE-40C6-B1C3-4D82D65FF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FA6D287-50F6-49E7-9337-2E17068A34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4993A7E-51BF-44AA-831F-52F5C54BF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0E3-8939-4160-9EBA-E2F285973BA1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DDB90E1-DAE5-4755-9D42-69EA7A864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CF13173-B8FF-4CBE-ABF6-E004EDCE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A352-E690-4FD4-8E88-F420E13FCE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8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99E66-DAF6-4063-A0C2-18BA93D6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611380A-FDD9-4FB8-B37F-41CF364E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0E3-8939-4160-9EBA-E2F285973BA1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98D43-ACB3-4953-881C-FF2B7916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63F09A-7EFE-4A74-B6BB-D4032AF7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A352-E690-4FD4-8E88-F420E13FCE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66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DE8B1F5-9E93-4D18-9909-12891038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0E3-8939-4160-9EBA-E2F285973BA1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D7C2892-6AF8-41AA-92EA-CFEC570C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7CDEEA-A244-4413-937B-A995C8B5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A352-E690-4FD4-8E88-F420E13FCE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75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DFCE5-6B33-4950-B795-4832BB6E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568F9B-384E-442D-870B-C85A28D2B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FD5F80-9111-432E-9503-C0B57910E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269B65-2C43-4383-AB23-8288CF72A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0E3-8939-4160-9EBA-E2F285973BA1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FAC00B-D9D8-42B4-A0E6-CF136C12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149FDD-2B8D-45D6-BA72-A555336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A352-E690-4FD4-8E88-F420E13FCE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07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78648-DBE6-4326-9A50-772722098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5AD6DD5-AB6D-4841-9DB1-793C39E6C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5A57B2B-7180-46AE-8615-C40AC5453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CACB7A3-F887-4B57-9A07-CAF775C86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0E3-8939-4160-9EBA-E2F285973BA1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6A370F-86FD-473B-BC8D-CBC2BC4B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156401-11D2-4094-B736-4ED244D69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A352-E690-4FD4-8E88-F420E13FCE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84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12A5D7C-D328-4ABA-BC20-FE2D75D7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0CFBD9-F1BD-4F8D-A69A-F5C0B2F87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044093-5108-40BF-9D9D-116A49C6A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040E3-8939-4160-9EBA-E2F285973BA1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B4104E-7AF6-4092-9077-AB3EB1D00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12F515-02B2-4072-BC51-76A01F769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A352-E690-4FD4-8E88-F420E13FCE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20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ace.fgg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instagram.com/faculdadeguilhermeguimbala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hyperlink" Target="https://www.youtube.com/channel/UCi7EhT8na43a7GIzZ-cLdZg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linkedin.com/school/acefaculdadeguilhermeguimbal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6">
            <a:extLst>
              <a:ext uri="{FF2B5EF4-FFF2-40B4-BE49-F238E27FC236}">
                <a16:creationId xmlns:a16="http://schemas.microsoft.com/office/drawing/2014/main" id="{FB1EE446-78C2-4662-8167-9D8F9AE6D606}"/>
              </a:ext>
            </a:extLst>
          </p:cNvPr>
          <p:cNvSpPr txBox="1">
            <a:spLocks/>
          </p:cNvSpPr>
          <p:nvPr/>
        </p:nvSpPr>
        <p:spPr>
          <a:xfrm>
            <a:off x="295421" y="570274"/>
            <a:ext cx="9861453" cy="8619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dirty="0">
                <a:solidFill>
                  <a:srgbClr val="002060"/>
                </a:solidFill>
                <a:latin typeface="+mn-lt"/>
              </a:rPr>
              <a:t>BEM-VINDOS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980A1D4-E6FC-445E-B5E8-4FE47E60501E}"/>
              </a:ext>
            </a:extLst>
          </p:cNvPr>
          <p:cNvSpPr txBox="1"/>
          <p:nvPr/>
        </p:nvSpPr>
        <p:spPr>
          <a:xfrm>
            <a:off x="362096" y="1188265"/>
            <a:ext cx="580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EDUCAÇÃO É O CAMINHO PARA O CONHECIMENTO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64E9B45-4791-449B-8154-5E13FEE75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66" y="681461"/>
            <a:ext cx="3000148" cy="12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9ED7E67C-478A-493C-8457-0D6394DFFC8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366" y="0"/>
            <a:ext cx="1122829" cy="159067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229F6DD-643C-494B-A0CE-639F8BB645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366" y="0"/>
            <a:ext cx="1122829" cy="159067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94D2599A-E5A6-4450-8F65-78F64A03C5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1" y="735519"/>
            <a:ext cx="5758627" cy="171031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01C4631E-DA95-4E42-9931-4CEFD647175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41" y="3429000"/>
            <a:ext cx="606909" cy="2706814"/>
          </a:xfrm>
          <a:prstGeom prst="rect">
            <a:avLst/>
          </a:prstGeom>
        </p:spPr>
      </p:pic>
      <p:sp>
        <p:nvSpPr>
          <p:cNvPr id="22" name="CaixaDeTexto 21">
            <a:hlinkClick r:id="rId7"/>
            <a:extLst>
              <a:ext uri="{FF2B5EF4-FFF2-40B4-BE49-F238E27FC236}">
                <a16:creationId xmlns:a16="http://schemas.microsoft.com/office/drawing/2014/main" id="{CBE854CD-7AC9-4AF1-BD4B-D1DB9C78E870}"/>
              </a:ext>
            </a:extLst>
          </p:cNvPr>
          <p:cNvSpPr txBox="1"/>
          <p:nvPr/>
        </p:nvSpPr>
        <p:spPr>
          <a:xfrm>
            <a:off x="1504950" y="3514725"/>
            <a:ext cx="490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err="1">
                <a:solidFill>
                  <a:schemeClr val="bg1"/>
                </a:solidFill>
              </a:rPr>
              <a:t>faculdadeguilhermeguimbala</a:t>
            </a:r>
            <a:endParaRPr lang="pt-BR" dirty="0"/>
          </a:p>
        </p:txBody>
      </p:sp>
      <p:sp>
        <p:nvSpPr>
          <p:cNvPr id="23" name="CaixaDeTexto 22">
            <a:hlinkClick r:id="rId8"/>
            <a:extLst>
              <a:ext uri="{FF2B5EF4-FFF2-40B4-BE49-F238E27FC236}">
                <a16:creationId xmlns:a16="http://schemas.microsoft.com/office/drawing/2014/main" id="{A7C5DFD9-2331-4251-BD10-61FDFA7AE575}"/>
              </a:ext>
            </a:extLst>
          </p:cNvPr>
          <p:cNvSpPr txBox="1"/>
          <p:nvPr/>
        </p:nvSpPr>
        <p:spPr>
          <a:xfrm>
            <a:off x="1504950" y="4238625"/>
            <a:ext cx="490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</a:rPr>
              <a:t>ACE - Faculdade Guilherme </a:t>
            </a:r>
            <a:r>
              <a:rPr lang="pt-BR" sz="1800" dirty="0" err="1">
                <a:solidFill>
                  <a:schemeClr val="bg1"/>
                </a:solidFill>
              </a:rPr>
              <a:t>Guimbala</a:t>
            </a:r>
            <a:endParaRPr lang="pt-BR" dirty="0"/>
          </a:p>
        </p:txBody>
      </p:sp>
      <p:sp>
        <p:nvSpPr>
          <p:cNvPr id="24" name="CaixaDeTexto 23">
            <a:hlinkClick r:id="rId9"/>
            <a:extLst>
              <a:ext uri="{FF2B5EF4-FFF2-40B4-BE49-F238E27FC236}">
                <a16:creationId xmlns:a16="http://schemas.microsoft.com/office/drawing/2014/main" id="{628FF662-1E16-40BC-84DB-A49C702E633D}"/>
              </a:ext>
            </a:extLst>
          </p:cNvPr>
          <p:cNvSpPr txBox="1"/>
          <p:nvPr/>
        </p:nvSpPr>
        <p:spPr>
          <a:xfrm>
            <a:off x="1504950" y="4952951"/>
            <a:ext cx="490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err="1">
                <a:solidFill>
                  <a:schemeClr val="bg1"/>
                </a:solidFill>
              </a:rPr>
              <a:t>acefaculdadeguilhermeguimbala</a:t>
            </a:r>
            <a:endParaRPr lang="pt-BR" dirty="0"/>
          </a:p>
        </p:txBody>
      </p:sp>
      <p:sp>
        <p:nvSpPr>
          <p:cNvPr id="25" name="CaixaDeTexto 24">
            <a:hlinkClick r:id="rId10"/>
            <a:extLst>
              <a:ext uri="{FF2B5EF4-FFF2-40B4-BE49-F238E27FC236}">
                <a16:creationId xmlns:a16="http://schemas.microsoft.com/office/drawing/2014/main" id="{7C8ECAD5-AC90-4540-869A-5431B9D41AC6}"/>
              </a:ext>
            </a:extLst>
          </p:cNvPr>
          <p:cNvSpPr txBox="1"/>
          <p:nvPr/>
        </p:nvSpPr>
        <p:spPr>
          <a:xfrm>
            <a:off x="1504950" y="5667228"/>
            <a:ext cx="490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</a:rPr>
              <a:t>ACE FGG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25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2C4F58F-393F-4DD4-8B4B-582BFB69C4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366" y="0"/>
            <a:ext cx="1122829" cy="1590675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3F1A5802-3514-49D1-9262-5AB2656EC3FA}"/>
              </a:ext>
            </a:extLst>
          </p:cNvPr>
          <p:cNvSpPr txBox="1">
            <a:spLocks/>
          </p:cNvSpPr>
          <p:nvPr/>
        </p:nvSpPr>
        <p:spPr>
          <a:xfrm>
            <a:off x="295421" y="436924"/>
            <a:ext cx="9861453" cy="8619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chemeClr val="bg1"/>
                </a:solidFill>
                <a:latin typeface="+mn-lt"/>
              </a:rPr>
              <a:t>OBJETIVOS DE APRENDIZAGEM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B77BE05-B4D0-4977-830F-6E9C85A3091E}"/>
              </a:ext>
            </a:extLst>
          </p:cNvPr>
          <p:cNvSpPr/>
          <p:nvPr/>
        </p:nvSpPr>
        <p:spPr>
          <a:xfrm>
            <a:off x="295421" y="1298835"/>
            <a:ext cx="6505575" cy="18912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</a:rPr>
              <a:t>• Estudar a gestão baseada em valor; 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highlight>
                  <a:srgbClr val="FFFF00"/>
                </a:highlight>
              </a:rPr>
              <a:t>• conhecer o que vem a ser o capital de giro; 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</a:rPr>
              <a:t>• Verificar a estrutura do ativo e passivo circulante, sua influência no capital de giro; </a:t>
            </a:r>
          </a:p>
        </p:txBody>
      </p:sp>
    </p:spTree>
    <p:extLst>
      <p:ext uri="{BB962C8B-B14F-4D97-AF65-F5344CB8AC3E}">
        <p14:creationId xmlns:p14="http://schemas.microsoft.com/office/powerpoint/2010/main" val="14033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6">
            <a:extLst>
              <a:ext uri="{FF2B5EF4-FFF2-40B4-BE49-F238E27FC236}">
                <a16:creationId xmlns:a16="http://schemas.microsoft.com/office/drawing/2014/main" id="{0F847A83-C06C-4B93-B478-1AD01FACC8A9}"/>
              </a:ext>
            </a:extLst>
          </p:cNvPr>
          <p:cNvSpPr txBox="1">
            <a:spLocks/>
          </p:cNvSpPr>
          <p:nvPr/>
        </p:nvSpPr>
        <p:spPr>
          <a:xfrm>
            <a:off x="504971" y="728764"/>
            <a:ext cx="9861453" cy="8619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OBJETIVOS DE APRENDIZAGEM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C5CC81-D74C-4870-A26C-A024D0491E82}"/>
              </a:ext>
            </a:extLst>
          </p:cNvPr>
          <p:cNvSpPr/>
          <p:nvPr/>
        </p:nvSpPr>
        <p:spPr>
          <a:xfrm>
            <a:off x="504971" y="1590675"/>
            <a:ext cx="6505575" cy="18912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Estudar a gestão baseada em valor; 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highlight>
                  <a:srgbClr val="FFFF00"/>
                </a:highlight>
              </a:rPr>
              <a:t>• conhecer o que vem a ser o capital de giro; 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Verificar a estrutura do ativo e passivo circulante, sua influência no capital de giro;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53F1E20-03AF-4DF8-ADCF-B62FA66B214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366" y="0"/>
            <a:ext cx="1122829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2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64E9B45-4791-449B-8154-5E13FEE75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66" y="681461"/>
            <a:ext cx="3000148" cy="1218060"/>
          </a:xfrm>
          <a:prstGeom prst="rect">
            <a:avLst/>
          </a:prstGeom>
        </p:spPr>
      </p:pic>
      <p:sp>
        <p:nvSpPr>
          <p:cNvPr id="6" name="Título 6">
            <a:extLst>
              <a:ext uri="{FF2B5EF4-FFF2-40B4-BE49-F238E27FC236}">
                <a16:creationId xmlns:a16="http://schemas.microsoft.com/office/drawing/2014/main" id="{FB1EE446-78C2-4662-8167-9D8F9AE6D606}"/>
              </a:ext>
            </a:extLst>
          </p:cNvPr>
          <p:cNvSpPr txBox="1">
            <a:spLocks/>
          </p:cNvSpPr>
          <p:nvPr/>
        </p:nvSpPr>
        <p:spPr>
          <a:xfrm>
            <a:off x="295421" y="570274"/>
            <a:ext cx="9861453" cy="8619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dirty="0" smtClean="0">
                <a:solidFill>
                  <a:srgbClr val="002060"/>
                </a:solidFill>
                <a:latin typeface="+mn-lt"/>
              </a:rPr>
              <a:t>TÍTULO</a:t>
            </a:r>
            <a:endParaRPr lang="pt-BR" sz="7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980A1D4-E6FC-445E-B5E8-4FE47E60501E}"/>
              </a:ext>
            </a:extLst>
          </p:cNvPr>
          <p:cNvSpPr txBox="1"/>
          <p:nvPr/>
        </p:nvSpPr>
        <p:spPr>
          <a:xfrm>
            <a:off x="362096" y="1188265"/>
            <a:ext cx="580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SUBTÍTULO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5142" y="2419004"/>
            <a:ext cx="9027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Texto </a:t>
            </a:r>
          </a:p>
        </p:txBody>
      </p:sp>
    </p:spTree>
    <p:extLst>
      <p:ext uri="{BB962C8B-B14F-4D97-AF65-F5344CB8AC3E}">
        <p14:creationId xmlns:p14="http://schemas.microsoft.com/office/powerpoint/2010/main" val="36490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2C4F58F-393F-4DD4-8B4B-582BFB69C4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366" y="0"/>
            <a:ext cx="1122829" cy="1590675"/>
          </a:xfrm>
          <a:prstGeom prst="rect">
            <a:avLst/>
          </a:prstGeom>
        </p:spPr>
      </p:pic>
      <p:sp>
        <p:nvSpPr>
          <p:cNvPr id="3" name="Título 6">
            <a:extLst>
              <a:ext uri="{FF2B5EF4-FFF2-40B4-BE49-F238E27FC236}">
                <a16:creationId xmlns:a16="http://schemas.microsoft.com/office/drawing/2014/main" id="{FB1EE446-78C2-4662-8167-9D8F9AE6D606}"/>
              </a:ext>
            </a:extLst>
          </p:cNvPr>
          <p:cNvSpPr txBox="1">
            <a:spLocks/>
          </p:cNvSpPr>
          <p:nvPr/>
        </p:nvSpPr>
        <p:spPr>
          <a:xfrm>
            <a:off x="295421" y="570274"/>
            <a:ext cx="9861453" cy="8619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dirty="0" smtClean="0">
                <a:solidFill>
                  <a:schemeClr val="bg1"/>
                </a:solidFill>
                <a:latin typeface="+mn-lt"/>
              </a:rPr>
              <a:t>TÍTULO</a:t>
            </a:r>
            <a:endParaRPr lang="pt-BR" sz="7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80A1D4-E6FC-445E-B5E8-4FE47E60501E}"/>
              </a:ext>
            </a:extLst>
          </p:cNvPr>
          <p:cNvSpPr txBox="1"/>
          <p:nvPr/>
        </p:nvSpPr>
        <p:spPr>
          <a:xfrm>
            <a:off x="362096" y="1188265"/>
            <a:ext cx="580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SUBTÍTULO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9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53F1E20-03AF-4DF8-ADCF-B62FA66B21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366" y="0"/>
            <a:ext cx="1122829" cy="1590675"/>
          </a:xfrm>
          <a:prstGeom prst="rect">
            <a:avLst/>
          </a:prstGeom>
        </p:spPr>
      </p:pic>
      <p:sp>
        <p:nvSpPr>
          <p:cNvPr id="6" name="Título 6">
            <a:extLst>
              <a:ext uri="{FF2B5EF4-FFF2-40B4-BE49-F238E27FC236}">
                <a16:creationId xmlns:a16="http://schemas.microsoft.com/office/drawing/2014/main" id="{FB1EE446-78C2-4662-8167-9D8F9AE6D606}"/>
              </a:ext>
            </a:extLst>
          </p:cNvPr>
          <p:cNvSpPr txBox="1">
            <a:spLocks/>
          </p:cNvSpPr>
          <p:nvPr/>
        </p:nvSpPr>
        <p:spPr>
          <a:xfrm>
            <a:off x="295421" y="570274"/>
            <a:ext cx="9861453" cy="8619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dirty="0" smtClean="0">
                <a:solidFill>
                  <a:srgbClr val="002060"/>
                </a:solidFill>
                <a:latin typeface="+mn-lt"/>
              </a:rPr>
              <a:t>TÍTULO</a:t>
            </a:r>
            <a:endParaRPr lang="pt-BR" sz="7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980A1D4-E6FC-445E-B5E8-4FE47E60501E}"/>
              </a:ext>
            </a:extLst>
          </p:cNvPr>
          <p:cNvSpPr txBox="1"/>
          <p:nvPr/>
        </p:nvSpPr>
        <p:spPr>
          <a:xfrm>
            <a:off x="362096" y="1188265"/>
            <a:ext cx="580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SUBTÍTULO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82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105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carlos tavares</dc:creator>
  <cp:lastModifiedBy>Bruna Israel</cp:lastModifiedBy>
  <cp:revision>7</cp:revision>
  <dcterms:created xsi:type="dcterms:W3CDTF">2021-05-04T01:07:10Z</dcterms:created>
  <dcterms:modified xsi:type="dcterms:W3CDTF">2021-05-04T11:50:18Z</dcterms:modified>
</cp:coreProperties>
</file>